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9459F-789A-40AB-B6D7-FE212C4B44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8CF03C-EC31-43E0-9A83-D1E32A6516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FAB4C2-3171-4CE9-B926-AC19F3A8A8A2}"/>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5" name="Footer Placeholder 4">
            <a:extLst>
              <a:ext uri="{FF2B5EF4-FFF2-40B4-BE49-F238E27FC236}">
                <a16:creationId xmlns:a16="http://schemas.microsoft.com/office/drawing/2014/main" id="{AD04DABC-3E3E-4D63-B311-4FC135F81B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56AC2-5A95-4B71-A2C2-81C4AF2DE64D}"/>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184492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42D04-9D18-438E-B78A-45C3470CBA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942F45-15E4-4183-A2B8-8FE0E01B04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6D909-5D0B-4B33-A919-EAC2215525D6}"/>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5" name="Footer Placeholder 4">
            <a:extLst>
              <a:ext uri="{FF2B5EF4-FFF2-40B4-BE49-F238E27FC236}">
                <a16:creationId xmlns:a16="http://schemas.microsoft.com/office/drawing/2014/main" id="{90264B3D-6388-4EC1-8DC1-C29CAAE91A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C5A60-0E4B-42CC-BEC1-BB7C29168284}"/>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367216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F6CEF0-6DD1-4AED-8EF0-31B285A89E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87C341-D28D-43EC-886A-E504709E979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A55B7-4F32-4C95-9FCF-ABFBDFB4A77A}"/>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5" name="Footer Placeholder 4">
            <a:extLst>
              <a:ext uri="{FF2B5EF4-FFF2-40B4-BE49-F238E27FC236}">
                <a16:creationId xmlns:a16="http://schemas.microsoft.com/office/drawing/2014/main" id="{A5BEC309-AA48-4092-8372-3D9B8A3FB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7C70A-2788-4623-842B-FC78F30B8BA6}"/>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391535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0758-13CA-42BB-9C9B-7091037C3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2446CC-8FFC-47DB-8D72-9D02DB6BC1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C8FE8-4762-48BC-8963-E38CBCD547CD}"/>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5" name="Footer Placeholder 4">
            <a:extLst>
              <a:ext uri="{FF2B5EF4-FFF2-40B4-BE49-F238E27FC236}">
                <a16:creationId xmlns:a16="http://schemas.microsoft.com/office/drawing/2014/main" id="{46B6234E-9ABD-4896-A474-F5C60DA35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F273C-90F3-49D3-813C-6A25691A104E}"/>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423534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602E4-001B-4858-B8AB-E39739A851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06CF5E-310F-408B-926B-15CBAF9FCB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CFE53C-21EB-4AEA-861E-A972F00B7F65}"/>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5" name="Footer Placeholder 4">
            <a:extLst>
              <a:ext uri="{FF2B5EF4-FFF2-40B4-BE49-F238E27FC236}">
                <a16:creationId xmlns:a16="http://schemas.microsoft.com/office/drawing/2014/main" id="{33C95A67-FCC6-48D1-A07A-7D4D20EF3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83032-43BD-41FB-9FD9-FCA33D63873B}"/>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283585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5EE9D-FDB9-4B6B-9454-DB19B29ADC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457FA9-32E4-4D65-BEF6-31C45F065C7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5C75BB-2C44-4897-8408-B2EB622FCB6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E8D634-5E86-464F-AF43-79F424D47252}"/>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6" name="Footer Placeholder 5">
            <a:extLst>
              <a:ext uri="{FF2B5EF4-FFF2-40B4-BE49-F238E27FC236}">
                <a16:creationId xmlns:a16="http://schemas.microsoft.com/office/drawing/2014/main" id="{61E74FCA-7116-4B18-874D-DE0CE0D7E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61BD80-E59A-4351-8D5F-F99486CC922B}"/>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348958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80646-5DFB-41D6-ACD4-A1AA28A7EA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EBC613-64E9-4FD0-822F-416785F4BB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EC572EC-E076-4B6F-A560-547EF922F6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F812E9-085F-4513-8825-25510D9C08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C74926-3FE2-491F-A30B-F9F9995C67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CF7121-BF32-4640-B4F6-01D8AE5C41F0}"/>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8" name="Footer Placeholder 7">
            <a:extLst>
              <a:ext uri="{FF2B5EF4-FFF2-40B4-BE49-F238E27FC236}">
                <a16:creationId xmlns:a16="http://schemas.microsoft.com/office/drawing/2014/main" id="{9748D19A-55D4-437A-844D-C5A1BCFE70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64DFE1-88AC-4C03-B2C5-1F4C8DFEDC16}"/>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185869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27680-36C3-4143-9D24-47F0C37B8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AAF7BD-F282-4831-B84F-4211C7317238}"/>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4" name="Footer Placeholder 3">
            <a:extLst>
              <a:ext uri="{FF2B5EF4-FFF2-40B4-BE49-F238E27FC236}">
                <a16:creationId xmlns:a16="http://schemas.microsoft.com/office/drawing/2014/main" id="{ACF10224-98F7-49D4-9BF4-567C2F27EE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B46DF4-FE66-4577-8416-E7B90834EC72}"/>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418866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9226F0-036E-46C2-95E0-5D062D1C1DFE}"/>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3" name="Footer Placeholder 2">
            <a:extLst>
              <a:ext uri="{FF2B5EF4-FFF2-40B4-BE49-F238E27FC236}">
                <a16:creationId xmlns:a16="http://schemas.microsoft.com/office/drawing/2014/main" id="{6C3AD1F3-0167-4B6D-9D39-9F30B7D891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61C063-4144-401B-A271-1BC78C6A5BD2}"/>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106379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108E-BCCB-47E7-B611-77FB828A17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6D6519-CBE7-4AF8-94B7-9310275540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AC7C55-DCCD-436A-A89A-003993700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E77B26-6B91-4E4A-AC46-6C973F03EBCD}"/>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6" name="Footer Placeholder 5">
            <a:extLst>
              <a:ext uri="{FF2B5EF4-FFF2-40B4-BE49-F238E27FC236}">
                <a16:creationId xmlns:a16="http://schemas.microsoft.com/office/drawing/2014/main" id="{861A2613-08BE-494E-9077-486FA12B80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DA4B3-BFED-4650-AD6B-161EE647DDA6}"/>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309536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A9BC-FEE2-446D-9D1F-CA9A528114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0485BB-846F-4EAD-BC61-0CCF5D0E38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6A1C26-5E96-4B2E-8E4B-1C38C5A3A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625FF9-C46C-4395-89FB-D55958181759}"/>
              </a:ext>
            </a:extLst>
          </p:cNvPr>
          <p:cNvSpPr>
            <a:spLocks noGrp="1"/>
          </p:cNvSpPr>
          <p:nvPr>
            <p:ph type="dt" sz="half" idx="10"/>
          </p:nvPr>
        </p:nvSpPr>
        <p:spPr/>
        <p:txBody>
          <a:bodyPr/>
          <a:lstStyle/>
          <a:p>
            <a:fld id="{C92584E9-9FA1-4BE4-A77C-27F3B4742CCA}" type="datetimeFigureOut">
              <a:rPr lang="en-US" smtClean="0"/>
              <a:t>2/3/2019</a:t>
            </a:fld>
            <a:endParaRPr lang="en-US"/>
          </a:p>
        </p:txBody>
      </p:sp>
      <p:sp>
        <p:nvSpPr>
          <p:cNvPr id="6" name="Footer Placeholder 5">
            <a:extLst>
              <a:ext uri="{FF2B5EF4-FFF2-40B4-BE49-F238E27FC236}">
                <a16:creationId xmlns:a16="http://schemas.microsoft.com/office/drawing/2014/main" id="{5DF2C3B8-D0D8-4F35-99A8-E73F59932D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1DADC0-3AE1-4688-A597-11210D970124}"/>
              </a:ext>
            </a:extLst>
          </p:cNvPr>
          <p:cNvSpPr>
            <a:spLocks noGrp="1"/>
          </p:cNvSpPr>
          <p:nvPr>
            <p:ph type="sldNum" sz="quarter" idx="12"/>
          </p:nvPr>
        </p:nvSpPr>
        <p:spPr/>
        <p:txBody>
          <a:bodyPr/>
          <a:lstStyle/>
          <a:p>
            <a:fld id="{3262CECB-B8A8-465A-8FBA-E121027FFE3E}" type="slidenum">
              <a:rPr lang="en-US" smtClean="0"/>
              <a:t>‹#›</a:t>
            </a:fld>
            <a:endParaRPr lang="en-US"/>
          </a:p>
        </p:txBody>
      </p:sp>
    </p:spTree>
    <p:extLst>
      <p:ext uri="{BB962C8B-B14F-4D97-AF65-F5344CB8AC3E}">
        <p14:creationId xmlns:p14="http://schemas.microsoft.com/office/powerpoint/2010/main" val="385803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A9A327-E071-4961-AACD-37188F79A8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CCCF96-9267-49BC-9505-1CC6B7D9F8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E06AD0-27EB-482B-BEEA-D661DA11A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584E9-9FA1-4BE4-A77C-27F3B4742CCA}" type="datetimeFigureOut">
              <a:rPr lang="en-US" smtClean="0"/>
              <a:t>2/3/2019</a:t>
            </a:fld>
            <a:endParaRPr lang="en-US"/>
          </a:p>
        </p:txBody>
      </p:sp>
      <p:sp>
        <p:nvSpPr>
          <p:cNvPr id="5" name="Footer Placeholder 4">
            <a:extLst>
              <a:ext uri="{FF2B5EF4-FFF2-40B4-BE49-F238E27FC236}">
                <a16:creationId xmlns:a16="http://schemas.microsoft.com/office/drawing/2014/main" id="{8E32B69F-3330-448A-904B-DC64FF30C6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06A080-5538-4406-994C-F753E29A5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2CECB-B8A8-465A-8FBA-E121027FFE3E}" type="slidenum">
              <a:rPr lang="en-US" smtClean="0"/>
              <a:t>‹#›</a:t>
            </a:fld>
            <a:endParaRPr lang="en-US"/>
          </a:p>
        </p:txBody>
      </p:sp>
    </p:spTree>
    <p:extLst>
      <p:ext uri="{BB962C8B-B14F-4D97-AF65-F5344CB8AC3E}">
        <p14:creationId xmlns:p14="http://schemas.microsoft.com/office/powerpoint/2010/main" val="3771347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tmos.umd.edu/~hmdaley/AOSC2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6417-A5AA-467D-B24C-DF5E590146B5}"/>
              </a:ext>
            </a:extLst>
          </p:cNvPr>
          <p:cNvSpPr>
            <a:spLocks noGrp="1"/>
          </p:cNvSpPr>
          <p:nvPr>
            <p:ph type="ctrTitle"/>
          </p:nvPr>
        </p:nvSpPr>
        <p:spPr/>
        <p:txBody>
          <a:bodyPr>
            <a:normAutofit fontScale="90000"/>
          </a:bodyPr>
          <a:lstStyle/>
          <a:p>
            <a:r>
              <a:rPr lang="en-US" dirty="0"/>
              <a:t>AOSC201: Class Overview </a:t>
            </a:r>
            <a:br>
              <a:rPr lang="en-US" dirty="0"/>
            </a:br>
            <a:r>
              <a:rPr lang="en-US" dirty="0"/>
              <a:t>and</a:t>
            </a:r>
            <a:br>
              <a:rPr lang="en-US" dirty="0"/>
            </a:br>
            <a:r>
              <a:rPr lang="en-US" dirty="0"/>
              <a:t>Lab 2: Atmospheric Basics</a:t>
            </a:r>
          </a:p>
        </p:txBody>
      </p:sp>
      <p:sp>
        <p:nvSpPr>
          <p:cNvPr id="3" name="Subtitle 2">
            <a:extLst>
              <a:ext uri="{FF2B5EF4-FFF2-40B4-BE49-F238E27FC236}">
                <a16:creationId xmlns:a16="http://schemas.microsoft.com/office/drawing/2014/main" id="{581D48E2-B87D-46F1-BECA-9AFABA514DDF}"/>
              </a:ext>
            </a:extLst>
          </p:cNvPr>
          <p:cNvSpPr>
            <a:spLocks noGrp="1"/>
          </p:cNvSpPr>
          <p:nvPr>
            <p:ph type="subTitle" idx="1"/>
          </p:nvPr>
        </p:nvSpPr>
        <p:spPr>
          <a:xfrm>
            <a:off x="1524000" y="4108174"/>
            <a:ext cx="9144000" cy="1149626"/>
          </a:xfrm>
        </p:spPr>
        <p:txBody>
          <a:bodyPr/>
          <a:lstStyle/>
          <a:p>
            <a:r>
              <a:rPr lang="en-US" dirty="0"/>
              <a:t>TA: Hannah Daley</a:t>
            </a:r>
          </a:p>
        </p:txBody>
      </p:sp>
    </p:spTree>
    <p:extLst>
      <p:ext uri="{BB962C8B-B14F-4D97-AF65-F5344CB8AC3E}">
        <p14:creationId xmlns:p14="http://schemas.microsoft.com/office/powerpoint/2010/main" val="236172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C5CEA-AE76-4E33-B4BC-DF84F60EB94B}"/>
              </a:ext>
            </a:extLst>
          </p:cNvPr>
          <p:cNvSpPr>
            <a:spLocks noGrp="1"/>
          </p:cNvSpPr>
          <p:nvPr>
            <p:ph type="title"/>
          </p:nvPr>
        </p:nvSpPr>
        <p:spPr>
          <a:xfrm>
            <a:off x="0" y="18255"/>
            <a:ext cx="10515600" cy="1325563"/>
          </a:xfrm>
        </p:spPr>
        <p:txBody>
          <a:bodyPr/>
          <a:lstStyle/>
          <a:p>
            <a:r>
              <a:rPr lang="en-US" b="1" dirty="0"/>
              <a:t>General Lab Structure</a:t>
            </a:r>
          </a:p>
        </p:txBody>
      </p:sp>
      <p:sp>
        <p:nvSpPr>
          <p:cNvPr id="3" name="Content Placeholder 2">
            <a:extLst>
              <a:ext uri="{FF2B5EF4-FFF2-40B4-BE49-F238E27FC236}">
                <a16:creationId xmlns:a16="http://schemas.microsoft.com/office/drawing/2014/main" id="{BED2FB40-AE27-4DD8-BB37-AC5C375C323F}"/>
              </a:ext>
            </a:extLst>
          </p:cNvPr>
          <p:cNvSpPr>
            <a:spLocks noGrp="1"/>
          </p:cNvSpPr>
          <p:nvPr>
            <p:ph idx="1"/>
          </p:nvPr>
        </p:nvSpPr>
        <p:spPr>
          <a:xfrm>
            <a:off x="0" y="1343818"/>
            <a:ext cx="11353800" cy="4833145"/>
          </a:xfrm>
        </p:spPr>
        <p:txBody>
          <a:bodyPr/>
          <a:lstStyle/>
          <a:p>
            <a:pPr marL="0" indent="0">
              <a:buNone/>
            </a:pPr>
            <a:r>
              <a:rPr lang="en-US" dirty="0"/>
              <a:t>Students will enter the classroom, open the class website, and begin reading the introduction paragraph for the lab assigned for that week.</a:t>
            </a:r>
          </a:p>
          <a:p>
            <a:pPr marL="0" indent="0">
              <a:buNone/>
            </a:pPr>
            <a:r>
              <a:rPr lang="en-US" dirty="0"/>
              <a:t>-Class Website (cap sensitive): 	</a:t>
            </a:r>
            <a:r>
              <a:rPr lang="en-US" dirty="0">
                <a:hlinkClick r:id="rId2"/>
              </a:rPr>
              <a:t>https://www.atmos.umd.edu/~hmdaley/AOSC201/</a:t>
            </a:r>
            <a:r>
              <a:rPr lang="en-US" dirty="0"/>
              <a:t>  </a:t>
            </a:r>
          </a:p>
          <a:p>
            <a:pPr marL="0" indent="0">
              <a:buNone/>
            </a:pPr>
            <a:r>
              <a:rPr lang="en-US" dirty="0"/>
              <a:t>-Personal laptops or phones are not permitted during class</a:t>
            </a:r>
          </a:p>
          <a:p>
            <a:pPr marL="0" indent="0">
              <a:buNone/>
            </a:pPr>
            <a:r>
              <a:rPr lang="en-US" dirty="0"/>
              <a:t>-Labs will not be assigned in sequential order</a:t>
            </a:r>
          </a:p>
          <a:p>
            <a:pPr marL="0" indent="0">
              <a:buNone/>
            </a:pPr>
            <a:endParaRPr lang="en-US" dirty="0"/>
          </a:p>
          <a:p>
            <a:pPr marL="0" indent="0">
              <a:buNone/>
            </a:pPr>
            <a:r>
              <a:rPr lang="en-US" dirty="0"/>
              <a:t>-Each class will start with an instruction overview and then students may begin completing their lab INDIVIDUALLY unless otherwise instructed</a:t>
            </a:r>
          </a:p>
        </p:txBody>
      </p:sp>
    </p:spTree>
    <p:extLst>
      <p:ext uri="{BB962C8B-B14F-4D97-AF65-F5344CB8AC3E}">
        <p14:creationId xmlns:p14="http://schemas.microsoft.com/office/powerpoint/2010/main" val="356369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71C3E-EE94-479B-922A-F68C45773DA0}"/>
              </a:ext>
            </a:extLst>
          </p:cNvPr>
          <p:cNvSpPr>
            <a:spLocks noGrp="1"/>
          </p:cNvSpPr>
          <p:nvPr>
            <p:ph type="title"/>
          </p:nvPr>
        </p:nvSpPr>
        <p:spPr>
          <a:xfrm>
            <a:off x="0" y="18255"/>
            <a:ext cx="10515600" cy="1325563"/>
          </a:xfrm>
        </p:spPr>
        <p:txBody>
          <a:bodyPr/>
          <a:lstStyle/>
          <a:p>
            <a:r>
              <a:rPr lang="en-US" b="1" dirty="0"/>
              <a:t>Lab Manual</a:t>
            </a:r>
          </a:p>
        </p:txBody>
      </p:sp>
      <p:sp>
        <p:nvSpPr>
          <p:cNvPr id="4" name="Rectangle 1">
            <a:extLst>
              <a:ext uri="{FF2B5EF4-FFF2-40B4-BE49-F238E27FC236}">
                <a16:creationId xmlns:a16="http://schemas.microsoft.com/office/drawing/2014/main" id="{A5A89251-9AF5-4E2B-BC47-1145DC118CF5}"/>
              </a:ext>
            </a:extLst>
          </p:cNvPr>
          <p:cNvSpPr>
            <a:spLocks noGrp="1" noChangeArrowheads="1"/>
          </p:cNvSpPr>
          <p:nvPr>
            <p:ph idx="1"/>
          </p:nvPr>
        </p:nvSpPr>
        <p:spPr bwMode="auto">
          <a:xfrm>
            <a:off x="0" y="1098697"/>
            <a:ext cx="1167516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62626"/>
                </a:solidFill>
                <a:effectLst/>
                <a:latin typeface="+mn-lt"/>
                <a:cs typeface="Times New Roman" panose="02020603050405020304" pitchFamily="18" charset="0"/>
              </a:rPr>
              <a:t>Weather and Climate Laboratory Manual 1st Edition</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62626"/>
                </a:solidFill>
                <a:effectLst/>
                <a:latin typeface="+mn-lt"/>
                <a:cs typeface="Times New Roman" panose="02020603050405020304" pitchFamily="18" charset="0"/>
              </a:rPr>
              <a:t>by Canty and </a:t>
            </a:r>
            <a:r>
              <a:rPr kumimoji="0" lang="en-US" altLang="en-US" b="0" i="0" u="none" strike="noStrike" cap="none" normalizeH="0" baseline="0" dirty="0" err="1">
                <a:ln>
                  <a:noFill/>
                </a:ln>
                <a:solidFill>
                  <a:srgbClr val="262626"/>
                </a:solidFill>
                <a:effectLst/>
                <a:latin typeface="+mn-lt"/>
                <a:cs typeface="Times New Roman" panose="02020603050405020304" pitchFamily="18" charset="0"/>
              </a:rPr>
              <a:t>Sluka</a:t>
            </a: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62626"/>
                </a:solidFill>
                <a:effectLst/>
                <a:latin typeface="+mn-lt"/>
                <a:cs typeface="Times New Roman" panose="02020603050405020304" pitchFamily="18" charset="0"/>
              </a:rPr>
              <a:t>ISBN: 978-1-4652-5717-8</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262626"/>
              </a:solidFill>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262626"/>
                </a:solidFill>
                <a:latin typeface="+mn-lt"/>
                <a:cs typeface="Times New Roman" panose="02020603050405020304" pitchFamily="18" charset="0"/>
              </a:rPr>
              <a:t>The lab manual includes informative paragraphs that often contain the answers needed on to answer the conceptual lab questions.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262626"/>
              </a:solidFill>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mn-lt"/>
              </a:rPr>
              <a:t>You must bring the lab manual to every class! Failing to come prepared to lab will result in a zero for the lab assignment.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mn-lt"/>
              </a:rPr>
              <a:t>I have a few spares to give this lab for those who have not purchased their lab notebook. </a:t>
            </a:r>
            <a:endParaRPr kumimoji="0" lang="en-US" altLang="en-US"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26015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44205-3FA4-4AA9-A1A5-9BA5899C3A16}"/>
              </a:ext>
            </a:extLst>
          </p:cNvPr>
          <p:cNvSpPr>
            <a:spLocks noGrp="1"/>
          </p:cNvSpPr>
          <p:nvPr>
            <p:ph type="title"/>
          </p:nvPr>
        </p:nvSpPr>
        <p:spPr>
          <a:xfrm>
            <a:off x="0" y="18255"/>
            <a:ext cx="10515600" cy="1325563"/>
          </a:xfrm>
        </p:spPr>
        <p:txBody>
          <a:bodyPr/>
          <a:lstStyle/>
          <a:p>
            <a:r>
              <a:rPr lang="en-US" b="1" dirty="0"/>
              <a:t>Attendance/ Drop Lab Policy</a:t>
            </a:r>
          </a:p>
        </p:txBody>
      </p:sp>
      <p:sp>
        <p:nvSpPr>
          <p:cNvPr id="3" name="Content Placeholder 2">
            <a:extLst>
              <a:ext uri="{FF2B5EF4-FFF2-40B4-BE49-F238E27FC236}">
                <a16:creationId xmlns:a16="http://schemas.microsoft.com/office/drawing/2014/main" id="{B093770B-5BAC-4095-808A-DF1DB6AE806F}"/>
              </a:ext>
            </a:extLst>
          </p:cNvPr>
          <p:cNvSpPr>
            <a:spLocks noGrp="1"/>
          </p:cNvSpPr>
          <p:nvPr>
            <p:ph idx="1"/>
          </p:nvPr>
        </p:nvSpPr>
        <p:spPr>
          <a:xfrm>
            <a:off x="0" y="1343817"/>
            <a:ext cx="12192000" cy="5495927"/>
          </a:xfrm>
        </p:spPr>
        <p:txBody>
          <a:bodyPr/>
          <a:lstStyle/>
          <a:p>
            <a:pPr marL="0" indent="0">
              <a:buNone/>
            </a:pPr>
            <a:r>
              <a:rPr lang="en-US" dirty="0"/>
              <a:t>-Your grade consists of 12 labs ( No final)</a:t>
            </a:r>
          </a:p>
          <a:p>
            <a:pPr marL="0" indent="0">
              <a:buNone/>
            </a:pPr>
            <a:r>
              <a:rPr lang="en-US" dirty="0"/>
              <a:t>-The lowest scored lab will be dropped (not included in your averaged grade)</a:t>
            </a:r>
          </a:p>
          <a:p>
            <a:pPr marL="0" indent="0">
              <a:buNone/>
            </a:pPr>
            <a:r>
              <a:rPr lang="en-US" dirty="0"/>
              <a:t>-Your first missed lab (excused or unexcused) will be your drop lab and you will not 	be permitted to make up the lab.</a:t>
            </a:r>
          </a:p>
          <a:p>
            <a:pPr marL="0" indent="0">
              <a:buNone/>
            </a:pPr>
            <a:r>
              <a:rPr lang="en-US" dirty="0"/>
              <a:t>-Your second missed lab may only be made up if excused (see syllabus). You must notify of excuse (email) before lab or sickness within 24 hours after the lab. You must make up the lab within one week of the original lab assignment.</a:t>
            </a:r>
          </a:p>
          <a:p>
            <a:pPr marL="0" indent="0">
              <a:buNone/>
            </a:pPr>
            <a:r>
              <a:rPr lang="en-US" dirty="0"/>
              <a:t>-Arriving late to class (10+ minutes) is considered an absence and you will be asked to leave the lab.</a:t>
            </a:r>
          </a:p>
        </p:txBody>
      </p:sp>
    </p:spTree>
    <p:extLst>
      <p:ext uri="{BB962C8B-B14F-4D97-AF65-F5344CB8AC3E}">
        <p14:creationId xmlns:p14="http://schemas.microsoft.com/office/powerpoint/2010/main" val="3171042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6634D-D856-4F60-A94A-66B147EB6EAA}"/>
              </a:ext>
            </a:extLst>
          </p:cNvPr>
          <p:cNvSpPr>
            <a:spLocks noGrp="1"/>
          </p:cNvSpPr>
          <p:nvPr>
            <p:ph type="title"/>
          </p:nvPr>
        </p:nvSpPr>
        <p:spPr>
          <a:xfrm>
            <a:off x="0" y="0"/>
            <a:ext cx="10515600" cy="1325563"/>
          </a:xfrm>
        </p:spPr>
        <p:txBody>
          <a:bodyPr/>
          <a:lstStyle/>
          <a:p>
            <a:r>
              <a:rPr lang="en-US" b="1" dirty="0"/>
              <a:t>Lab 2: Atmospheric Basics</a:t>
            </a:r>
          </a:p>
        </p:txBody>
      </p:sp>
      <p:sp>
        <p:nvSpPr>
          <p:cNvPr id="3" name="Content Placeholder 2">
            <a:extLst>
              <a:ext uri="{FF2B5EF4-FFF2-40B4-BE49-F238E27FC236}">
                <a16:creationId xmlns:a16="http://schemas.microsoft.com/office/drawing/2014/main" id="{443CF9E2-FED6-404A-8745-93297CA71DD2}"/>
              </a:ext>
            </a:extLst>
          </p:cNvPr>
          <p:cNvSpPr>
            <a:spLocks noGrp="1"/>
          </p:cNvSpPr>
          <p:nvPr>
            <p:ph idx="1"/>
          </p:nvPr>
        </p:nvSpPr>
        <p:spPr>
          <a:xfrm>
            <a:off x="0" y="1325563"/>
            <a:ext cx="12192000" cy="4351338"/>
          </a:xfrm>
        </p:spPr>
        <p:txBody>
          <a:bodyPr/>
          <a:lstStyle/>
          <a:p>
            <a:pPr marL="0" indent="0">
              <a:buNone/>
            </a:pPr>
            <a:r>
              <a:rPr lang="en-US" dirty="0"/>
              <a:t>Plotting a temperature profile and indicating inversions in the profile. Temperature inversions occur when temperature is increasing with increasing height (or decreasing pressure) </a:t>
            </a:r>
          </a:p>
        </p:txBody>
      </p:sp>
      <p:pic>
        <p:nvPicPr>
          <p:cNvPr id="2050" name="Picture 2" descr="Image result for atmospheric layers">
            <a:extLst>
              <a:ext uri="{FF2B5EF4-FFF2-40B4-BE49-F238E27FC236}">
                <a16:creationId xmlns:a16="http://schemas.microsoft.com/office/drawing/2014/main" id="{81FFC69E-4547-4577-83CE-10262C4DBD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25" y="2760638"/>
            <a:ext cx="3675127" cy="372456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temp vs pressure graph inversions">
            <a:extLst>
              <a:ext uri="{FF2B5EF4-FFF2-40B4-BE49-F238E27FC236}">
                <a16:creationId xmlns:a16="http://schemas.microsoft.com/office/drawing/2014/main" id="{088EBB5E-A1A0-40F6-BE8D-655BF829C0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3242" y="2309712"/>
            <a:ext cx="6302390" cy="4351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363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7623C-3899-4478-B371-BFFE35A2ACFF}"/>
              </a:ext>
            </a:extLst>
          </p:cNvPr>
          <p:cNvSpPr>
            <a:spLocks noGrp="1"/>
          </p:cNvSpPr>
          <p:nvPr>
            <p:ph type="title"/>
          </p:nvPr>
        </p:nvSpPr>
        <p:spPr>
          <a:xfrm>
            <a:off x="0" y="18255"/>
            <a:ext cx="10515600" cy="1325563"/>
          </a:xfrm>
        </p:spPr>
        <p:txBody>
          <a:bodyPr/>
          <a:lstStyle/>
          <a:p>
            <a:r>
              <a:rPr lang="en-US" b="1" dirty="0"/>
              <a:t>Data set for lab</a:t>
            </a:r>
          </a:p>
        </p:txBody>
      </p:sp>
      <p:sp>
        <p:nvSpPr>
          <p:cNvPr id="3" name="Content Placeholder 2">
            <a:extLst>
              <a:ext uri="{FF2B5EF4-FFF2-40B4-BE49-F238E27FC236}">
                <a16:creationId xmlns:a16="http://schemas.microsoft.com/office/drawing/2014/main" id="{594A3E05-3F0F-4337-8E05-E58DA54ABBBD}"/>
              </a:ext>
            </a:extLst>
          </p:cNvPr>
          <p:cNvSpPr>
            <a:spLocks noGrp="1"/>
          </p:cNvSpPr>
          <p:nvPr>
            <p:ph idx="1"/>
          </p:nvPr>
        </p:nvSpPr>
        <p:spPr>
          <a:xfrm>
            <a:off x="119270" y="1343817"/>
            <a:ext cx="5532782" cy="5096739"/>
          </a:xfrm>
        </p:spPr>
        <p:txBody>
          <a:bodyPr>
            <a:normAutofit/>
          </a:bodyPr>
          <a:lstStyle/>
          <a:p>
            <a:pPr marL="0" indent="0">
              <a:buNone/>
            </a:pPr>
            <a:r>
              <a:rPr lang="en-US" dirty="0"/>
              <a:t>All of the labs have some modification from the initial manual instructions (Always refer to the extra directions)</a:t>
            </a:r>
          </a:p>
          <a:p>
            <a:pPr marL="0" indent="0">
              <a:buNone/>
            </a:pPr>
            <a:endParaRPr lang="en-US" dirty="0"/>
          </a:p>
          <a:p>
            <a:pPr marL="0" indent="0">
              <a:buNone/>
            </a:pPr>
            <a:r>
              <a:rPr lang="en-US" dirty="0"/>
              <a:t>First start by plotting every point and then you can plot less meticulously.</a:t>
            </a:r>
          </a:p>
          <a:p>
            <a:pPr marL="0" indent="0">
              <a:buNone/>
            </a:pPr>
            <a:endParaRPr lang="en-US" dirty="0"/>
          </a:p>
          <a:p>
            <a:pPr marL="0" indent="0">
              <a:buNone/>
            </a:pPr>
            <a:r>
              <a:rPr lang="en-US" dirty="0"/>
              <a:t>Pay close attention to where temperature in increasing or staying roughly constant</a:t>
            </a:r>
          </a:p>
        </p:txBody>
      </p:sp>
      <p:pic>
        <p:nvPicPr>
          <p:cNvPr id="4" name="Picture 3">
            <a:extLst>
              <a:ext uri="{FF2B5EF4-FFF2-40B4-BE49-F238E27FC236}">
                <a16:creationId xmlns:a16="http://schemas.microsoft.com/office/drawing/2014/main" id="{8C33F5EB-2CBF-49A6-B3A8-A5150865E02C}"/>
              </a:ext>
            </a:extLst>
          </p:cNvPr>
          <p:cNvPicPr>
            <a:picLocks noChangeAspect="1"/>
          </p:cNvPicPr>
          <p:nvPr/>
        </p:nvPicPr>
        <p:blipFill rotWithShape="1">
          <a:blip r:embed="rId2"/>
          <a:srcRect t="9911" r="47609" b="7225"/>
          <a:stretch/>
        </p:blipFill>
        <p:spPr>
          <a:xfrm>
            <a:off x="5652052" y="882132"/>
            <a:ext cx="6387548" cy="5680006"/>
          </a:xfrm>
          <a:prstGeom prst="rect">
            <a:avLst/>
          </a:prstGeom>
        </p:spPr>
      </p:pic>
      <p:sp>
        <p:nvSpPr>
          <p:cNvPr id="5" name="Rectangle 4">
            <a:extLst>
              <a:ext uri="{FF2B5EF4-FFF2-40B4-BE49-F238E27FC236}">
                <a16:creationId xmlns:a16="http://schemas.microsoft.com/office/drawing/2014/main" id="{9DC21853-B921-4F17-AA38-614C90CA5A36}"/>
              </a:ext>
            </a:extLst>
          </p:cNvPr>
          <p:cNvSpPr/>
          <p:nvPr/>
        </p:nvSpPr>
        <p:spPr>
          <a:xfrm>
            <a:off x="6983896" y="1563757"/>
            <a:ext cx="636104" cy="49960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3098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182</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AOSC201: Class Overview  and Lab 2: Atmospheric Basics</vt:lpstr>
      <vt:lpstr>General Lab Structure</vt:lpstr>
      <vt:lpstr>Lab Manual</vt:lpstr>
      <vt:lpstr>Attendance/ Drop Lab Policy</vt:lpstr>
      <vt:lpstr>Lab 2: Atmospheric Basics</vt:lpstr>
      <vt:lpstr>Data set for lab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AOSC201: Class Overview  and Lab 2: Atmospheric Basics</dc:title>
  <dc:creator>Hannah Marie Daley</dc:creator>
  <cp:lastModifiedBy>Hannah Marie Daley</cp:lastModifiedBy>
  <cp:revision>5</cp:revision>
  <dcterms:created xsi:type="dcterms:W3CDTF">2019-02-03T22:48:41Z</dcterms:created>
  <dcterms:modified xsi:type="dcterms:W3CDTF">2019-02-03T23:18:15Z</dcterms:modified>
</cp:coreProperties>
</file>